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BC285-CD95-433A-BCEB-10B523A87BCE}" type="datetimeFigureOut">
              <a:rPr lang="en-US" smtClean="0"/>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C1864-9177-4A17-8E6D-F672DBE3AA3B}" type="slidenum">
              <a:rPr lang="en-US" smtClean="0"/>
              <a:t>‹#›</a:t>
            </a:fld>
            <a:endParaRPr lang="en-US"/>
          </a:p>
        </p:txBody>
      </p:sp>
    </p:spTree>
    <p:extLst>
      <p:ext uri="{BB962C8B-B14F-4D97-AF65-F5344CB8AC3E}">
        <p14:creationId xmlns:p14="http://schemas.microsoft.com/office/powerpoint/2010/main" val="75993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5ACBD2CA-54E9-4ED8-A87C-248F04075ECF}" type="slidenum">
              <a:rPr lang="en-US" sz="1200"/>
              <a:pPr/>
              <a:t>1</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A8ECA06C-0A3F-4FA9-BD9C-9425EA23C334}" type="slidenum">
              <a:rPr lang="en-US" sz="1200"/>
              <a:pPr/>
              <a:t>10</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p:txBody>
          <a:bodyPr/>
          <a:lstStyle/>
          <a:p>
            <a:pPr marL="112163" lvl="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7E5C18DE-ED54-4EF1-B78D-B03C3F3437B8}" type="slidenum">
              <a:rPr lang="en-US" sz="1200"/>
              <a:pPr/>
              <a:t>11</a:t>
            </a:fld>
            <a:endParaRPr lang="en-US" sz="1200"/>
          </a:p>
        </p:txBody>
      </p:sp>
      <p:sp>
        <p:nvSpPr>
          <p:cNvPr id="49155" name="Rectangle 4"/>
          <p:cNvSpPr>
            <a:spLocks noGrp="1" noRot="1" noChangeAspect="1" noChangeArrowheads="1" noTextEdit="1"/>
          </p:cNvSpPr>
          <p:nvPr>
            <p:ph type="sldImg"/>
          </p:nvPr>
        </p:nvSpPr>
        <p:spPr>
          <a:ln/>
        </p:spPr>
      </p:sp>
      <p:sp>
        <p:nvSpPr>
          <p:cNvPr id="49156" name="Rectangle 5"/>
          <p:cNvSpPr>
            <a:spLocks noGrp="1" noChangeArrowheads="1"/>
          </p:cNvSpPr>
          <p:nvPr>
            <p:ph type="body" idx="1"/>
          </p:nvPr>
        </p:nvSpPr>
        <p:spPr>
          <a:noFill/>
        </p:spPr>
        <p:txBody>
          <a:bodyPr/>
          <a:lstStyle/>
          <a:p>
            <a:pPr lvl="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A330E265-3E42-440E-BF63-D8725325BFAC}" type="slidenum">
              <a:rPr lang="en-US" sz="1200"/>
              <a:pPr/>
              <a:t>12</a:t>
            </a:fld>
            <a:endParaRPr lang="en-US" sz="1200"/>
          </a:p>
        </p:txBody>
      </p:sp>
      <p:sp>
        <p:nvSpPr>
          <p:cNvPr id="50179" name="Rectangle 4"/>
          <p:cNvSpPr>
            <a:spLocks noGrp="1" noRot="1" noChangeAspect="1" noChangeArrowheads="1" noTextEdit="1"/>
          </p:cNvSpPr>
          <p:nvPr>
            <p:ph type="sldImg"/>
          </p:nvPr>
        </p:nvSpPr>
        <p:spPr>
          <a:ln/>
        </p:spPr>
      </p:sp>
      <p:sp>
        <p:nvSpPr>
          <p:cNvPr id="53252" name="Rectangle 5"/>
          <p:cNvSpPr>
            <a:spLocks noGrp="1" noChangeArrowheads="1"/>
          </p:cNvSpPr>
          <p:nvPr>
            <p:ph type="body" idx="1"/>
          </p:nvPr>
        </p:nvSpPr>
        <p:spPr/>
        <p:txBody>
          <a:bodyPr/>
          <a:lstStyle/>
          <a:p>
            <a:pPr marL="0" indent="0">
              <a:buFont typeface="Arial" pitchFamily="34" charset="0"/>
              <a:buNone/>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934B484D-7C68-418D-9CD8-C82FAF21C6FE}" type="slidenum">
              <a:rPr lang="en-US" sz="1200"/>
              <a:pPr/>
              <a:t>13</a:t>
            </a:fld>
            <a:endParaRPr lang="en-US" sz="1200"/>
          </a:p>
        </p:txBody>
      </p:sp>
      <p:sp>
        <p:nvSpPr>
          <p:cNvPr id="51203" name="Rectangle 4"/>
          <p:cNvSpPr>
            <a:spLocks noGrp="1" noRot="1" noChangeAspect="1" noChangeArrowheads="1" noTextEdit="1"/>
          </p:cNvSpPr>
          <p:nvPr>
            <p:ph type="sldImg"/>
          </p:nvPr>
        </p:nvSpPr>
        <p:spPr>
          <a:ln/>
        </p:spPr>
      </p:sp>
      <p:sp>
        <p:nvSpPr>
          <p:cNvPr id="51204" name="Rectangle 5"/>
          <p:cNvSpPr>
            <a:spLocks noGrp="1" noChangeArrowheads="1"/>
          </p:cNvSpPr>
          <p:nvPr>
            <p:ph type="body" idx="1"/>
          </p:nvPr>
        </p:nvSpPr>
        <p:spPr/>
        <p:txBody>
          <a:bodyPr/>
          <a:lstStyle/>
          <a:p>
            <a:pPr marL="0" indent="0">
              <a:buFontTx/>
              <a:buNone/>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431F846C-26F6-42DF-A9DB-763220E7CB88}" type="slidenum">
              <a:rPr lang="en-US" sz="1200"/>
              <a:pPr/>
              <a:t>14</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pPr>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17E3EACE-4B4B-45B9-A027-B49E21BEC4EA}" type="slidenum">
              <a:rPr lang="en-US" sz="1200"/>
              <a:pPr/>
              <a:t>15</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lvl="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A4C9A343-3F87-425A-91DF-8F9B59B7CAB2}" type="slidenum">
              <a:rPr lang="en-US" sz="1200"/>
              <a:pPr/>
              <a:t>16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p:txBody>
          <a:bodyPr/>
          <a:lstStyle/>
          <a:p>
            <a:pPr>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393FFEB5-CC19-4BE7-B868-7C4374164F87}" type="slidenum">
              <a:rPr lang="en-US" sz="1200"/>
              <a:pPr/>
              <a:t>17</a:t>
            </a:fld>
            <a:endParaRPr lang="en-US" sz="1200"/>
          </a:p>
        </p:txBody>
      </p:sp>
      <p:sp>
        <p:nvSpPr>
          <p:cNvPr id="55299" name="Rectangle 4"/>
          <p:cNvSpPr>
            <a:spLocks noGrp="1" noRot="1" noChangeAspect="1" noChangeArrowheads="1" noTextEdit="1"/>
          </p:cNvSpPr>
          <p:nvPr>
            <p:ph type="sldImg"/>
          </p:nvPr>
        </p:nvSpPr>
        <p:spPr>
          <a:ln/>
        </p:spPr>
      </p:sp>
      <p:sp>
        <p:nvSpPr>
          <p:cNvPr id="55300" name="Rectangle 5"/>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781F7A19-3B39-493D-A317-B476C6D89F3E}" type="slidenum">
              <a:rPr lang="en-US" sz="1200"/>
              <a:pPr/>
              <a:t>18</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235BB024-C5F4-4B37-8BE0-83D339FCB7E4}" type="slidenum">
              <a:rPr lang="en-US" sz="1200"/>
              <a:pPr/>
              <a:t>19</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7E1AB0E1-ADE8-47AD-9127-E6188D347845}" type="slidenum">
              <a:rPr lang="en-US" sz="1200"/>
              <a:pPr/>
              <a:t>2</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4E00AFD6-A061-4243-BAE2-C24624BC7ACF}" type="slidenum">
              <a:rPr lang="en-US" sz="1200"/>
              <a:pPr/>
              <a:t>20</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marL="112163" lvl="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F6A5BDA5-271E-44EF-B186-E62F3C31B69F}" type="slidenum">
              <a:rPr lang="en-US" sz="1200"/>
              <a:pPr/>
              <a:t>21</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12163" lvl="1"/>
            <a:endParaRPr lang="en-US" smtClean="0"/>
          </a:p>
          <a:p>
            <a:r>
              <a:rPr lang="en-US"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D48EA172-A761-4285-9596-FC617F4A7FDD}" type="slidenum">
              <a:rPr lang="en-US" sz="1200"/>
              <a:pPr/>
              <a:t>22</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p:txBody>
          <a:bodyPr/>
          <a:lstStyle/>
          <a:p>
            <a:pPr marL="0" indent="0">
              <a:buFontTx/>
              <a:buNone/>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E1A2D23F-FC52-437A-AEFA-12C0FA6BEFC6}" type="slidenum">
              <a:rPr lang="en-US" sz="1200"/>
              <a:pPr/>
              <a:t>23</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i="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9F062BEB-E651-4D81-9687-3A308CBC4944}" type="slidenum">
              <a:rPr lang="en-US" sz="1200"/>
              <a:pPr/>
              <a:t>3</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p:txBody>
          <a:bodyPr/>
          <a:lstStyle/>
          <a:p>
            <a:pPr marL="112163" lvl="1">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8475CA0C-7ACB-46BA-9E7E-BB6FD3067EDE}" type="slidenum">
              <a:rPr lang="en-US" sz="1200"/>
              <a:pPr/>
              <a:t>4</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862B4DFC-96D7-483D-8E25-72865FFFF931}" type="slidenum">
              <a:rPr lang="en-US" sz="1200"/>
              <a:pPr/>
              <a:t>5</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E6FD907A-CD3E-4C70-9F4D-0C7EA0385515}" type="slidenum">
              <a:rPr lang="en-US" sz="1200"/>
              <a:pPr/>
              <a:t>6</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24B8B59D-34FC-4F7D-8B7D-18CEA6A1C138}" type="slidenum">
              <a:rPr lang="en-US" sz="1200"/>
              <a:pPr/>
              <a:t>7</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pPr>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30BACB00-40CB-4319-9A58-1360D1DDF903}" type="slidenum">
              <a:rPr lang="en-US" sz="1200"/>
              <a:pPr/>
              <a:t>8</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lvl="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37">
              <a:defRPr sz="2400">
                <a:solidFill>
                  <a:schemeClr val="tx1"/>
                </a:solidFill>
                <a:latin typeface="Times New Roman" pitchFamily="-80" charset="0"/>
              </a:defRPr>
            </a:lvl1pPr>
            <a:lvl2pPr marL="729057" indent="-280406" defTabSz="914437">
              <a:defRPr sz="2400">
                <a:solidFill>
                  <a:schemeClr val="tx1"/>
                </a:solidFill>
                <a:latin typeface="Times New Roman" pitchFamily="-80" charset="0"/>
              </a:defRPr>
            </a:lvl2pPr>
            <a:lvl3pPr marL="1121626" indent="-224325" defTabSz="914437">
              <a:defRPr sz="2400">
                <a:solidFill>
                  <a:schemeClr val="tx1"/>
                </a:solidFill>
                <a:latin typeface="Times New Roman" pitchFamily="-80" charset="0"/>
              </a:defRPr>
            </a:lvl3pPr>
            <a:lvl4pPr marL="1570276" indent="-224325" defTabSz="914437">
              <a:defRPr sz="2400">
                <a:solidFill>
                  <a:schemeClr val="tx1"/>
                </a:solidFill>
                <a:latin typeface="Times New Roman" pitchFamily="-80" charset="0"/>
              </a:defRPr>
            </a:lvl4pPr>
            <a:lvl5pPr marL="2018927" indent="-224325" defTabSz="914437">
              <a:defRPr sz="2400">
                <a:solidFill>
                  <a:schemeClr val="tx1"/>
                </a:solidFill>
                <a:latin typeface="Times New Roman" pitchFamily="-80" charset="0"/>
              </a:defRPr>
            </a:lvl5pPr>
            <a:lvl6pPr marL="2467577" indent="-224325" defTabSz="914437" eaLnBrk="0" fontAlgn="base" hangingPunct="0">
              <a:spcBef>
                <a:spcPct val="0"/>
              </a:spcBef>
              <a:spcAft>
                <a:spcPct val="0"/>
              </a:spcAft>
              <a:defRPr sz="2400">
                <a:solidFill>
                  <a:schemeClr val="tx1"/>
                </a:solidFill>
                <a:latin typeface="Times New Roman" pitchFamily="-80" charset="0"/>
              </a:defRPr>
            </a:lvl6pPr>
            <a:lvl7pPr marL="2916227" indent="-224325" defTabSz="914437" eaLnBrk="0" fontAlgn="base" hangingPunct="0">
              <a:spcBef>
                <a:spcPct val="0"/>
              </a:spcBef>
              <a:spcAft>
                <a:spcPct val="0"/>
              </a:spcAft>
              <a:defRPr sz="2400">
                <a:solidFill>
                  <a:schemeClr val="tx1"/>
                </a:solidFill>
                <a:latin typeface="Times New Roman" pitchFamily="-80" charset="0"/>
              </a:defRPr>
            </a:lvl7pPr>
            <a:lvl8pPr marL="3364878" indent="-224325" defTabSz="914437" eaLnBrk="0" fontAlgn="base" hangingPunct="0">
              <a:spcBef>
                <a:spcPct val="0"/>
              </a:spcBef>
              <a:spcAft>
                <a:spcPct val="0"/>
              </a:spcAft>
              <a:defRPr sz="2400">
                <a:solidFill>
                  <a:schemeClr val="tx1"/>
                </a:solidFill>
                <a:latin typeface="Times New Roman" pitchFamily="-80" charset="0"/>
              </a:defRPr>
            </a:lvl8pPr>
            <a:lvl9pPr marL="3813528" indent="-224325" defTabSz="914437" eaLnBrk="0" fontAlgn="base" hangingPunct="0">
              <a:spcBef>
                <a:spcPct val="0"/>
              </a:spcBef>
              <a:spcAft>
                <a:spcPct val="0"/>
              </a:spcAft>
              <a:defRPr sz="2400">
                <a:solidFill>
                  <a:schemeClr val="tx1"/>
                </a:solidFill>
                <a:latin typeface="Times New Roman" pitchFamily="-80" charset="0"/>
              </a:defRPr>
            </a:lvl9pPr>
          </a:lstStyle>
          <a:p>
            <a:fld id="{CA160EB3-9F84-4DEC-B3F4-D418A946378D}" type="slidenum">
              <a:rPr lang="en-US" sz="1200"/>
              <a:pPr/>
              <a:t>9</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p:txBody>
          <a:bodyPr/>
          <a:lstStyle/>
          <a:p>
            <a:pPr>
              <a:defRPr/>
            </a:pPr>
            <a:endParaRPr lang="en-US"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1C903-4B31-4D3D-81A5-834AB51893AF}" type="datetimeFigureOut">
              <a:rPr lang="en-US" smtClean="0"/>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383997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1C903-4B31-4D3D-81A5-834AB51893AF}" type="datetimeFigureOut">
              <a:rPr lang="en-US" smtClean="0"/>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412614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1C903-4B31-4D3D-81A5-834AB51893AF}" type="datetimeFigureOut">
              <a:rPr lang="en-US" smtClean="0"/>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346067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057400"/>
            <a:ext cx="36957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057400"/>
            <a:ext cx="36957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905000" y="6629400"/>
            <a:ext cx="2590800" cy="228600"/>
          </a:xfrm>
        </p:spPr>
        <p:txBody>
          <a:bodyPr/>
          <a:lstStyle>
            <a:lvl1pPr>
              <a:defRPr>
                <a:latin typeface="Garamond" pitchFamily="1" charset="0"/>
              </a:defRPr>
            </a:lvl1pPr>
          </a:lstStyle>
          <a:p>
            <a:pPr>
              <a:defRPr/>
            </a:pPr>
            <a:endParaRPr lang="en-US"/>
          </a:p>
          <a:p>
            <a:pPr>
              <a:defRPr/>
            </a:pPr>
            <a:endParaRPr lang="en-US">
              <a:latin typeface="Times New Roman" pitchFamily="-80" charset="0"/>
            </a:endParaRPr>
          </a:p>
        </p:txBody>
      </p:sp>
    </p:spTree>
    <p:extLst>
      <p:ext uri="{BB962C8B-B14F-4D97-AF65-F5344CB8AC3E}">
        <p14:creationId xmlns:p14="http://schemas.microsoft.com/office/powerpoint/2010/main" val="405892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1C903-4B31-4D3D-81A5-834AB51893AF}" type="datetimeFigureOut">
              <a:rPr lang="en-US" smtClean="0"/>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375439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1C903-4B31-4D3D-81A5-834AB51893AF}" type="datetimeFigureOut">
              <a:rPr lang="en-US" smtClean="0"/>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85725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1C903-4B31-4D3D-81A5-834AB51893AF}" type="datetimeFigureOut">
              <a:rPr lang="en-US" smtClean="0"/>
              <a:t>5/31/2013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167158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1C903-4B31-4D3D-81A5-834AB51893AF}" type="datetimeFigureOut">
              <a:rPr lang="en-US" smtClean="0"/>
              <a:t>5/31/2013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314760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1C903-4B31-4D3D-81A5-834AB51893AF}" type="datetimeFigureOut">
              <a:rPr lang="en-US" smtClean="0"/>
              <a:t>5/31/2013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41428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1C903-4B31-4D3D-81A5-834AB51893AF}" type="datetimeFigureOut">
              <a:rPr lang="en-US" smtClean="0"/>
              <a:t>5/31/2013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17776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1C903-4B31-4D3D-81A5-834AB51893AF}" type="datetimeFigureOut">
              <a:rPr lang="en-US" smtClean="0"/>
              <a:t>5/31/2013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42645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1C903-4B31-4D3D-81A5-834AB51893AF}" type="datetimeFigureOut">
              <a:rPr lang="en-US" smtClean="0"/>
              <a:t>5/31/2013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19A5-9AA0-4498-8D60-0D1840796C0F}" type="slidenum">
              <a:rPr lang="en-US" smtClean="0"/>
              <a:t>‹#›</a:t>
            </a:fld>
            <a:endParaRPr lang="en-US"/>
          </a:p>
        </p:txBody>
      </p:sp>
    </p:spTree>
    <p:extLst>
      <p:ext uri="{BB962C8B-B14F-4D97-AF65-F5344CB8AC3E}">
        <p14:creationId xmlns:p14="http://schemas.microsoft.com/office/powerpoint/2010/main" val="375932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1C903-4B31-4D3D-81A5-834AB51893AF}" type="datetimeFigureOut">
              <a:rPr lang="en-US" smtClean="0"/>
              <a:t>5/31/2013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219A5-9AA0-4498-8D60-0D1840796C0F}" type="slidenum">
              <a:rPr lang="en-US" smtClean="0"/>
              <a:t>‹#›</a:t>
            </a:fld>
            <a:endParaRPr lang="en-US"/>
          </a:p>
        </p:txBody>
      </p:sp>
    </p:spTree>
    <p:extLst>
      <p:ext uri="{BB962C8B-B14F-4D97-AF65-F5344CB8AC3E}">
        <p14:creationId xmlns:p14="http://schemas.microsoft.com/office/powerpoint/2010/main" val="21034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Material Safety Data Sheets</a:t>
            </a:r>
          </a:p>
        </p:txBody>
      </p:sp>
      <p:pic>
        <p:nvPicPr>
          <p:cNvPr id="14339" name="Picture 4" descr="MSDS Notebook 750424"/>
          <p:cNvPicPr>
            <a:picLocks noChangeAspect="1" noChangeArrowheads="1"/>
          </p:cNvPicPr>
          <p:nvPr/>
        </p:nvPicPr>
        <p:blipFill>
          <a:blip r:embed="rId3">
            <a:extLst>
              <a:ext uri="{28A0092B-C50C-407E-A947-70E740481C1C}">
                <a14:useLocalDpi xmlns:a14="http://schemas.microsoft.com/office/drawing/2010/main" val="0"/>
              </a:ext>
            </a:extLst>
          </a:blip>
          <a:srcRect l="1691" r="1932"/>
          <a:stretch>
            <a:fillRect/>
          </a:stretch>
        </p:blipFill>
        <p:spPr bwMode="auto">
          <a:xfrm>
            <a:off x="2030413" y="2463800"/>
            <a:ext cx="5068887"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60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mtClean="0"/>
              <a:t>Exposure Limits   </a:t>
            </a:r>
          </a:p>
        </p:txBody>
      </p:sp>
      <p:sp>
        <p:nvSpPr>
          <p:cNvPr id="23555" name="Rectangle 5"/>
          <p:cNvSpPr>
            <a:spLocks noGrp="1" noChangeArrowheads="1"/>
          </p:cNvSpPr>
          <p:nvPr>
            <p:ph type="body" sz="half" idx="1"/>
          </p:nvPr>
        </p:nvSpPr>
        <p:spPr>
          <a:xfrm>
            <a:off x="254000" y="2057400"/>
            <a:ext cx="4508500" cy="4191000"/>
          </a:xfrm>
        </p:spPr>
        <p:txBody>
          <a:bodyPr/>
          <a:lstStyle/>
          <a:p>
            <a:pPr lvl="1" eaLnBrk="1" hangingPunct="1"/>
            <a:r>
              <a:rPr lang="en-US" sz="2400" dirty="0" smtClean="0"/>
              <a:t>PEL (__________________): over an 8 hour work day</a:t>
            </a:r>
          </a:p>
          <a:p>
            <a:pPr lvl="1" eaLnBrk="1" hangingPunct="1"/>
            <a:r>
              <a:rPr lang="en-US" sz="2400" dirty="0" smtClean="0"/>
              <a:t>__________ (Short-Term Exposure Limit): over a 15 minute time frame</a:t>
            </a:r>
          </a:p>
          <a:p>
            <a:pPr lvl="1" eaLnBrk="1" hangingPunct="1"/>
            <a:r>
              <a:rPr lang="en-US" sz="2400" dirty="0" smtClean="0"/>
              <a:t>TLV (Threshold Limit Value): usually the same as __________</a:t>
            </a:r>
          </a:p>
        </p:txBody>
      </p:sp>
      <p:pic>
        <p:nvPicPr>
          <p:cNvPr id="23556" name="Picture 23" descr="caution hazardous chemicals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66974"/>
          <a:stretch>
            <a:fillRect/>
          </a:stretch>
        </p:blipFill>
        <p:spPr>
          <a:xfrm>
            <a:off x="4889500" y="2141538"/>
            <a:ext cx="3695700" cy="4021137"/>
          </a:xfrm>
          <a:noFill/>
        </p:spPr>
      </p:pic>
      <p:sp>
        <p:nvSpPr>
          <p:cNvPr id="2355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1505500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t>Physical Properties   </a:t>
            </a:r>
          </a:p>
        </p:txBody>
      </p:sp>
      <p:sp>
        <p:nvSpPr>
          <p:cNvPr id="505861" name="Rectangle 5"/>
          <p:cNvSpPr>
            <a:spLocks noGrp="1" noChangeArrowheads="1"/>
          </p:cNvSpPr>
          <p:nvPr>
            <p:ph type="body" sz="half" idx="1"/>
          </p:nvPr>
        </p:nvSpPr>
        <p:spPr>
          <a:xfrm>
            <a:off x="190500" y="1828800"/>
            <a:ext cx="4572000" cy="4419600"/>
          </a:xfrm>
        </p:spPr>
        <p:txBody>
          <a:bodyPr rtlCol="0">
            <a:normAutofit lnSpcReduction="10000"/>
          </a:bodyPr>
          <a:lstStyle/>
          <a:p>
            <a:pPr marL="777240" lvl="1" indent="-365760" eaLnBrk="1" fontAlgn="auto" hangingPunct="1">
              <a:spcAft>
                <a:spcPts val="0"/>
              </a:spcAft>
              <a:defRPr/>
            </a:pPr>
            <a:r>
              <a:rPr lang="en-US" sz="1800" dirty="0">
                <a:solidFill>
                  <a:schemeClr val="tx1">
                    <a:lumMod val="85000"/>
                    <a:lumOff val="15000"/>
                  </a:schemeClr>
                </a:solidFill>
              </a:rPr>
              <a:t>Boiling point and melting </a:t>
            </a:r>
            <a:r>
              <a:rPr lang="en-US" sz="1800" dirty="0" smtClean="0">
                <a:solidFill>
                  <a:schemeClr val="tx1">
                    <a:lumMod val="85000"/>
                    <a:lumOff val="15000"/>
                  </a:schemeClr>
                </a:solidFill>
              </a:rPr>
              <a:t>point: </a:t>
            </a:r>
            <a:r>
              <a:rPr lang="en-US" sz="1800" dirty="0"/>
              <a:t>temperature the material will change from a liquid to </a:t>
            </a:r>
            <a:r>
              <a:rPr lang="en-US" sz="1800" dirty="0" smtClean="0"/>
              <a:t>a__________ or </a:t>
            </a:r>
            <a:r>
              <a:rPr lang="en-US" sz="1800" dirty="0"/>
              <a:t>from a solid to a liquid</a:t>
            </a:r>
            <a:r>
              <a:rPr lang="en-US" sz="1800" dirty="0" smtClean="0"/>
              <a:t>.</a:t>
            </a:r>
            <a:endParaRPr lang="en-US" sz="1800" dirty="0">
              <a:solidFill>
                <a:schemeClr val="tx1">
                  <a:lumMod val="85000"/>
                  <a:lumOff val="15000"/>
                </a:schemeClr>
              </a:solidFill>
            </a:endParaRPr>
          </a:p>
          <a:p>
            <a:pPr marL="777240" lvl="1" indent="-365760" eaLnBrk="1" fontAlgn="auto" hangingPunct="1">
              <a:spcAft>
                <a:spcPts val="0"/>
              </a:spcAft>
              <a:defRPr/>
            </a:pPr>
            <a:r>
              <a:rPr lang="en-US" sz="1800" dirty="0">
                <a:solidFill>
                  <a:schemeClr val="tx1">
                    <a:lumMod val="85000"/>
                    <a:lumOff val="15000"/>
                  </a:schemeClr>
                </a:solidFill>
              </a:rPr>
              <a:t>Vapor pressure and </a:t>
            </a:r>
            <a:r>
              <a:rPr lang="en-US" sz="1800" dirty="0" smtClean="0">
                <a:solidFill>
                  <a:schemeClr val="tx1">
                    <a:lumMod val="85000"/>
                    <a:lumOff val="15000"/>
                  </a:schemeClr>
                </a:solidFill>
              </a:rPr>
              <a:t>_______________ : </a:t>
            </a:r>
            <a:r>
              <a:rPr lang="en-US" sz="1800" dirty="0"/>
              <a:t>how fast a chemical will put vapors into the air</a:t>
            </a:r>
            <a:endParaRPr lang="en-US" sz="1800" dirty="0">
              <a:solidFill>
                <a:schemeClr val="tx1">
                  <a:lumMod val="85000"/>
                  <a:lumOff val="15000"/>
                </a:schemeClr>
              </a:solidFill>
            </a:endParaRPr>
          </a:p>
          <a:p>
            <a:pPr marL="777240" lvl="1" indent="-365760" eaLnBrk="1" fontAlgn="auto" hangingPunct="1">
              <a:spcAft>
                <a:spcPts val="0"/>
              </a:spcAft>
              <a:defRPr/>
            </a:pPr>
            <a:r>
              <a:rPr lang="en-US" sz="1800" dirty="0">
                <a:solidFill>
                  <a:schemeClr val="tx1">
                    <a:lumMod val="85000"/>
                    <a:lumOff val="15000"/>
                  </a:schemeClr>
                </a:solidFill>
              </a:rPr>
              <a:t>Vapor </a:t>
            </a:r>
            <a:r>
              <a:rPr lang="en-US" sz="1800" dirty="0" smtClean="0">
                <a:solidFill>
                  <a:schemeClr val="tx1">
                    <a:lumMod val="85000"/>
                    <a:lumOff val="15000"/>
                  </a:schemeClr>
                </a:solidFill>
              </a:rPr>
              <a:t>density: </a:t>
            </a:r>
            <a:r>
              <a:rPr lang="en-US" sz="1800" dirty="0"/>
              <a:t>whether chemical vapors will rise or </a:t>
            </a:r>
            <a:r>
              <a:rPr lang="en-US" sz="1800" dirty="0" smtClean="0"/>
              <a:t>_______________ to </a:t>
            </a:r>
            <a:r>
              <a:rPr lang="en-US" sz="1800" dirty="0"/>
              <a:t>the ground</a:t>
            </a:r>
            <a:endParaRPr lang="en-US" sz="1800" dirty="0">
              <a:solidFill>
                <a:schemeClr val="tx1">
                  <a:lumMod val="85000"/>
                  <a:lumOff val="15000"/>
                </a:schemeClr>
              </a:solidFill>
            </a:endParaRPr>
          </a:p>
          <a:p>
            <a:pPr marL="777240" lvl="1" indent="-365760" eaLnBrk="1" fontAlgn="auto" hangingPunct="1">
              <a:spcAft>
                <a:spcPts val="0"/>
              </a:spcAft>
              <a:defRPr/>
            </a:pPr>
            <a:r>
              <a:rPr lang="en-US" sz="1800" dirty="0">
                <a:solidFill>
                  <a:schemeClr val="tx1">
                    <a:lumMod val="85000"/>
                    <a:lumOff val="15000"/>
                  </a:schemeClr>
                </a:solidFill>
              </a:rPr>
              <a:t>Solubility in water and specific </a:t>
            </a:r>
            <a:r>
              <a:rPr lang="en-US" sz="1800" dirty="0" smtClean="0">
                <a:solidFill>
                  <a:schemeClr val="tx1">
                    <a:lumMod val="85000"/>
                    <a:lumOff val="15000"/>
                  </a:schemeClr>
                </a:solidFill>
              </a:rPr>
              <a:t>gravity: </a:t>
            </a:r>
            <a:r>
              <a:rPr lang="en-US" sz="1800" dirty="0"/>
              <a:t>whether a chemical will </a:t>
            </a:r>
            <a:r>
              <a:rPr lang="en-US" sz="1800" dirty="0" smtClean="0"/>
              <a:t>__________ </a:t>
            </a:r>
            <a:r>
              <a:rPr lang="en-US" sz="1800" dirty="0"/>
              <a:t>in water</a:t>
            </a:r>
            <a:endParaRPr lang="en-US" sz="1800" dirty="0">
              <a:solidFill>
                <a:schemeClr val="tx1">
                  <a:lumMod val="85000"/>
                  <a:lumOff val="15000"/>
                </a:schemeClr>
              </a:solidFill>
            </a:endParaRPr>
          </a:p>
          <a:p>
            <a:pPr marL="777240" lvl="1" indent="-365760" eaLnBrk="1" fontAlgn="auto" hangingPunct="1">
              <a:spcAft>
                <a:spcPts val="0"/>
              </a:spcAft>
              <a:defRPr/>
            </a:pPr>
            <a:r>
              <a:rPr lang="en-US" sz="1800" dirty="0">
                <a:solidFill>
                  <a:schemeClr val="tx1">
                    <a:lumMod val="85000"/>
                    <a:lumOff val="15000"/>
                  </a:schemeClr>
                </a:solidFill>
              </a:rPr>
              <a:t>How chemical looks and smells under </a:t>
            </a:r>
            <a:r>
              <a:rPr lang="en-US" sz="1800" dirty="0" smtClean="0">
                <a:solidFill>
                  <a:schemeClr val="tx1">
                    <a:lumMod val="85000"/>
                    <a:lumOff val="15000"/>
                  </a:schemeClr>
                </a:solidFill>
              </a:rPr>
              <a:t>____________________</a:t>
            </a:r>
            <a:endParaRPr lang="en-US" sz="1800" dirty="0">
              <a:solidFill>
                <a:schemeClr val="tx1">
                  <a:lumMod val="85000"/>
                  <a:lumOff val="15000"/>
                </a:schemeClr>
              </a:solidFill>
            </a:endParaRPr>
          </a:p>
        </p:txBody>
      </p:sp>
      <p:pic>
        <p:nvPicPr>
          <p:cNvPr id="24580" name="Picture 7" descr="chemical thermometer tempera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057400"/>
            <a:ext cx="3619500" cy="4191000"/>
          </a:xfrm>
          <a:ln>
            <a:solidFill>
              <a:schemeClr val="tx1"/>
            </a:solidFill>
            <a:miter lim="800000"/>
            <a:headEnd/>
            <a:tailEnd/>
          </a:ln>
        </p:spPr>
      </p:pic>
      <p:sp>
        <p:nvSpPr>
          <p:cNvPr id="2458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152168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mtClean="0"/>
              <a:t>Health Hazards   </a:t>
            </a:r>
          </a:p>
        </p:txBody>
      </p:sp>
      <p:sp>
        <p:nvSpPr>
          <p:cNvPr id="25603" name="Rectangle 5"/>
          <p:cNvSpPr>
            <a:spLocks noGrp="1" noChangeArrowheads="1"/>
          </p:cNvSpPr>
          <p:nvPr>
            <p:ph type="body" sz="half" idx="1"/>
          </p:nvPr>
        </p:nvSpPr>
        <p:spPr>
          <a:xfrm>
            <a:off x="304800" y="2057400"/>
            <a:ext cx="5600700" cy="4191000"/>
          </a:xfrm>
        </p:spPr>
        <p:txBody>
          <a:bodyPr/>
          <a:lstStyle/>
          <a:p>
            <a:pPr lvl="1" eaLnBrk="1" hangingPunct="1"/>
            <a:r>
              <a:rPr lang="en-US" sz="2400" dirty="0" smtClean="0"/>
              <a:t>Routes of entry: inhalation, mouth and __________ or __________</a:t>
            </a:r>
          </a:p>
          <a:p>
            <a:pPr lvl="1" eaLnBrk="1" hangingPunct="1"/>
            <a:r>
              <a:rPr lang="en-US" sz="2400" dirty="0" smtClean="0"/>
              <a:t>Health effects and symptoms of exposure: acute or chronic</a:t>
            </a:r>
          </a:p>
          <a:p>
            <a:pPr lvl="1" eaLnBrk="1" hangingPunct="1"/>
            <a:r>
              <a:rPr lang="en-US" sz="2400" dirty="0" smtClean="0"/>
              <a:t>Effect on existing _________________: asthma or high blood pressure</a:t>
            </a:r>
          </a:p>
          <a:p>
            <a:pPr lvl="1" eaLnBrk="1" hangingPunct="1"/>
            <a:r>
              <a:rPr lang="en-US" sz="2400" dirty="0" smtClean="0"/>
              <a:t>Target organs</a:t>
            </a:r>
          </a:p>
        </p:txBody>
      </p:sp>
      <p:pic>
        <p:nvPicPr>
          <p:cNvPr id="25604" name="Picture 9" descr="4182body graph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1841500"/>
            <a:ext cx="2301875" cy="4191000"/>
          </a:xfrm>
          <a:noFill/>
        </p:spPr>
      </p:pic>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4212417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Fire and Explosion Data   </a:t>
            </a:r>
          </a:p>
        </p:txBody>
      </p:sp>
      <p:sp>
        <p:nvSpPr>
          <p:cNvPr id="26627" name="Rectangle 5"/>
          <p:cNvSpPr>
            <a:spLocks noGrp="1" noChangeArrowheads="1"/>
          </p:cNvSpPr>
          <p:nvPr>
            <p:ph type="body" sz="half" idx="1"/>
          </p:nvPr>
        </p:nvSpPr>
        <p:spPr>
          <a:xfrm>
            <a:off x="152400" y="1816100"/>
            <a:ext cx="5067300" cy="4521200"/>
          </a:xfrm>
        </p:spPr>
        <p:txBody>
          <a:bodyPr/>
          <a:lstStyle/>
          <a:p>
            <a:pPr lvl="1" eaLnBrk="1" hangingPunct="1"/>
            <a:r>
              <a:rPr lang="en-US" sz="2400" dirty="0" smtClean="0"/>
              <a:t>Flashpoint: temperature at which a liquid gives off enough __________ to burn</a:t>
            </a:r>
          </a:p>
          <a:p>
            <a:pPr lvl="1" eaLnBrk="1" hangingPunct="1"/>
            <a:r>
              <a:rPr lang="en-US" sz="2400" dirty="0" smtClean="0"/>
              <a:t>Flammability limits: range of _______________ in the air that can readily catch fire</a:t>
            </a:r>
          </a:p>
          <a:p>
            <a:pPr lvl="1" eaLnBrk="1" hangingPunct="1"/>
            <a:r>
              <a:rPr lang="en-US" sz="2400" dirty="0" smtClean="0"/>
              <a:t>Hazardous _______________ products: smoke, carbon monoxide, and other toxic fumes</a:t>
            </a:r>
          </a:p>
        </p:txBody>
      </p:sp>
      <p:pic>
        <p:nvPicPr>
          <p:cNvPr id="26628"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1650" y="1708150"/>
            <a:ext cx="3295650" cy="3295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2460230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Fire Data </a:t>
            </a:r>
            <a:r>
              <a:rPr lang="en-US" sz="2400" smtClean="0"/>
              <a:t>(cont.)   </a:t>
            </a:r>
            <a:endParaRPr lang="en-US" smtClean="0"/>
          </a:p>
        </p:txBody>
      </p:sp>
      <p:sp>
        <p:nvSpPr>
          <p:cNvPr id="27651" name="Rectangle 5"/>
          <p:cNvSpPr>
            <a:spLocks noGrp="1" noChangeArrowheads="1"/>
          </p:cNvSpPr>
          <p:nvPr>
            <p:ph type="body" sz="half" idx="1"/>
          </p:nvPr>
        </p:nvSpPr>
        <p:spPr>
          <a:xfrm>
            <a:off x="165100" y="1689100"/>
            <a:ext cx="4597400" cy="4559300"/>
          </a:xfrm>
        </p:spPr>
        <p:txBody>
          <a:bodyPr/>
          <a:lstStyle/>
          <a:p>
            <a:pPr lvl="1" eaLnBrk="1" hangingPunct="1"/>
            <a:r>
              <a:rPr lang="en-US" sz="2400" dirty="0" smtClean="0"/>
              <a:t>Extinguishing measures: proper measures for ___________________ (water, foam or extinguishing medium)</a:t>
            </a:r>
          </a:p>
          <a:p>
            <a:pPr lvl="1" eaLnBrk="1" hangingPunct="1"/>
            <a:r>
              <a:rPr lang="en-US" sz="2400" dirty="0" smtClean="0"/>
              <a:t>Firefighting equipment and methods: reserved for ____________________ who are properly trained</a:t>
            </a:r>
          </a:p>
        </p:txBody>
      </p:sp>
      <p:pic>
        <p:nvPicPr>
          <p:cNvPr id="27652"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29213" y="1992313"/>
            <a:ext cx="3571875" cy="3533775"/>
          </a:xfrm>
          <a:no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402156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idx="1"/>
          </p:nvPr>
        </p:nvSpPr>
        <p:spPr/>
        <p:txBody>
          <a:bodyPr/>
          <a:lstStyle/>
          <a:p>
            <a:pPr lvl="1" eaLnBrk="1" hangingPunct="1"/>
            <a:r>
              <a:rPr lang="en-US" dirty="0" smtClean="0"/>
              <a:t>Chemical stability: how chemical changes when subjected to __________________ (temperature, pressure, shock)</a:t>
            </a:r>
          </a:p>
          <a:p>
            <a:pPr lvl="1" eaLnBrk="1" hangingPunct="1"/>
            <a:r>
              <a:rPr lang="en-US" dirty="0" smtClean="0"/>
              <a:t>Conditions to  ______________: make chemical unstable</a:t>
            </a:r>
          </a:p>
          <a:p>
            <a:pPr lvl="1" eaLnBrk="1" hangingPunct="1"/>
            <a:r>
              <a:rPr lang="en-US" dirty="0" smtClean="0"/>
              <a:t>Incompatibility with ___________________</a:t>
            </a:r>
          </a:p>
        </p:txBody>
      </p:sp>
      <p:sp>
        <p:nvSpPr>
          <p:cNvPr id="2867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28676" name="Rectangle 4"/>
          <p:cNvSpPr>
            <a:spLocks noGrp="1" noChangeArrowheads="1"/>
          </p:cNvSpPr>
          <p:nvPr>
            <p:ph type="title"/>
          </p:nvPr>
        </p:nvSpPr>
        <p:spPr/>
        <p:txBody>
          <a:bodyPr/>
          <a:lstStyle/>
          <a:p>
            <a:pPr eaLnBrk="1" hangingPunct="1"/>
            <a:r>
              <a:rPr lang="en-US" smtClean="0"/>
              <a:t>Reactivity Information   </a:t>
            </a:r>
          </a:p>
        </p:txBody>
      </p:sp>
    </p:spTree>
    <p:extLst>
      <p:ext uri="{BB962C8B-B14F-4D97-AF65-F5344CB8AC3E}">
        <p14:creationId xmlns:p14="http://schemas.microsoft.com/office/powerpoint/2010/main" val="2889374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idx="1"/>
          </p:nvPr>
        </p:nvSpPr>
        <p:spPr/>
        <p:txBody>
          <a:bodyPr/>
          <a:lstStyle/>
          <a:p>
            <a:pPr lvl="1" eaLnBrk="1" hangingPunct="1"/>
            <a:r>
              <a:rPr lang="en-US" sz="2400" dirty="0" smtClean="0"/>
              <a:t>Hazardous decomposition products</a:t>
            </a:r>
          </a:p>
          <a:p>
            <a:pPr lvl="2" eaLnBrk="1" hangingPunct="1"/>
            <a:r>
              <a:rPr lang="en-US" dirty="0" smtClean="0"/>
              <a:t>Some hazardous chemicals can create new __________________ as they react or break down, which means new hazards you have to protect yourself against. </a:t>
            </a:r>
          </a:p>
          <a:p>
            <a:pPr lvl="1" eaLnBrk="1" hangingPunct="1"/>
            <a:r>
              <a:rPr lang="en-US" sz="2400" dirty="0" smtClean="0"/>
              <a:t>Hazardous polymerization</a:t>
            </a:r>
          </a:p>
          <a:p>
            <a:pPr lvl="2" eaLnBrk="1" hangingPunct="1"/>
            <a:r>
              <a:rPr lang="en-US" dirty="0" smtClean="0"/>
              <a:t>Polymerization is the ability of a substance to react with itself and release __________ or __________. Most chemicals will not polymerize. Some may will when conditions change, such as when exposed to heat.</a:t>
            </a:r>
          </a:p>
        </p:txBody>
      </p:sp>
      <p:sp>
        <p:nvSpPr>
          <p:cNvPr id="2969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29700" name="Rectangle 4"/>
          <p:cNvSpPr>
            <a:spLocks noGrp="1" noChangeArrowheads="1"/>
          </p:cNvSpPr>
          <p:nvPr>
            <p:ph type="title"/>
          </p:nvPr>
        </p:nvSpPr>
        <p:spPr>
          <a:xfrm>
            <a:off x="663575" y="228600"/>
            <a:ext cx="7756525" cy="1382713"/>
          </a:xfrm>
        </p:spPr>
        <p:txBody>
          <a:bodyPr/>
          <a:lstStyle/>
          <a:p>
            <a:pPr eaLnBrk="1" hangingPunct="1"/>
            <a:r>
              <a:rPr lang="en-US" sz="4800" smtClean="0"/>
              <a:t>Reactivity Information (cont.)   </a:t>
            </a:r>
          </a:p>
        </p:txBody>
      </p:sp>
    </p:spTree>
    <p:extLst>
      <p:ext uri="{BB962C8B-B14F-4D97-AF65-F5344CB8AC3E}">
        <p14:creationId xmlns:p14="http://schemas.microsoft.com/office/powerpoint/2010/main" val="2830310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smtClean="0"/>
              <a:t>Safe Handling Precautions   </a:t>
            </a:r>
          </a:p>
        </p:txBody>
      </p:sp>
      <p:sp>
        <p:nvSpPr>
          <p:cNvPr id="30723" name="Rectangle 5"/>
          <p:cNvSpPr>
            <a:spLocks noGrp="1" noChangeArrowheads="1"/>
          </p:cNvSpPr>
          <p:nvPr>
            <p:ph type="body" sz="half" idx="1"/>
          </p:nvPr>
        </p:nvSpPr>
        <p:spPr>
          <a:xfrm>
            <a:off x="215900" y="2438400"/>
            <a:ext cx="4559300" cy="3810000"/>
          </a:xfrm>
        </p:spPr>
        <p:txBody>
          <a:bodyPr/>
          <a:lstStyle/>
          <a:p>
            <a:pPr lvl="1" eaLnBrk="1" hangingPunct="1"/>
            <a:r>
              <a:rPr lang="en-US" sz="2400" dirty="0" smtClean="0"/>
              <a:t>Storage recommendations</a:t>
            </a:r>
          </a:p>
          <a:p>
            <a:pPr lvl="1" eaLnBrk="1" hangingPunct="1"/>
            <a:r>
              <a:rPr lang="en-US" sz="2400" dirty="0" smtClean="0"/>
              <a:t>_______________ requirements</a:t>
            </a:r>
          </a:p>
          <a:p>
            <a:pPr lvl="1" eaLnBrk="1" hangingPunct="1"/>
            <a:r>
              <a:rPr lang="en-US" sz="2400" dirty="0" smtClean="0"/>
              <a:t>Handling instructions</a:t>
            </a:r>
          </a:p>
          <a:p>
            <a:pPr lvl="1" eaLnBrk="1" hangingPunct="1"/>
            <a:r>
              <a:rPr lang="en-US" sz="2400" dirty="0" smtClean="0"/>
              <a:t>Warnings</a:t>
            </a:r>
          </a:p>
          <a:p>
            <a:pPr lvl="1" eaLnBrk="1" hangingPunct="1"/>
            <a:r>
              <a:rPr lang="en-US" sz="2400" dirty="0" smtClean="0"/>
              <a:t>_______________ or antidote</a:t>
            </a:r>
          </a:p>
          <a:p>
            <a:pPr lvl="1" eaLnBrk="1" hangingPunct="1"/>
            <a:r>
              <a:rPr lang="en-US" sz="2400" dirty="0" smtClean="0"/>
              <a:t>Disposal requirements</a:t>
            </a:r>
          </a:p>
          <a:p>
            <a:pPr lvl="1" eaLnBrk="1" hangingPunct="1"/>
            <a:endParaRPr lang="en-US" sz="2400" dirty="0" smtClean="0"/>
          </a:p>
        </p:txBody>
      </p:sp>
      <p:pic>
        <p:nvPicPr>
          <p:cNvPr id="30724" name="Picture 7" descr="law tech chemical face mas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94500" y="2044700"/>
            <a:ext cx="1714500" cy="1985963"/>
          </a:xfrm>
          <a:ln>
            <a:solidFill>
              <a:schemeClr val="tx1"/>
            </a:solidFill>
            <a:miter lim="800000"/>
            <a:headEnd/>
            <a:tailEnd/>
          </a:ln>
        </p:spPr>
      </p:pic>
      <p:sp>
        <p:nvSpPr>
          <p:cNvPr id="3072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pic>
        <p:nvPicPr>
          <p:cNvPr id="30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4175125"/>
            <a:ext cx="1801812"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170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Grp="1" noChangeArrowheads="1"/>
          </p:cNvSpPr>
          <p:nvPr>
            <p:ph type="title"/>
          </p:nvPr>
        </p:nvSpPr>
        <p:spPr>
          <a:xfrm>
            <a:off x="787400" y="190500"/>
            <a:ext cx="7543800" cy="1143000"/>
          </a:xfrm>
        </p:spPr>
        <p:txBody>
          <a:bodyPr/>
          <a:lstStyle/>
          <a:p>
            <a:pPr eaLnBrk="1" hangingPunct="1"/>
            <a:r>
              <a:rPr lang="en-US" smtClean="0"/>
              <a:t>Exposure Control   </a:t>
            </a:r>
          </a:p>
        </p:txBody>
      </p:sp>
      <p:sp>
        <p:nvSpPr>
          <p:cNvPr id="32771" name="Rectangle 11"/>
          <p:cNvSpPr>
            <a:spLocks noGrp="1" noChangeArrowheads="1"/>
          </p:cNvSpPr>
          <p:nvPr>
            <p:ph type="body" sz="half" idx="1"/>
          </p:nvPr>
        </p:nvSpPr>
        <p:spPr>
          <a:xfrm>
            <a:off x="88900" y="1193800"/>
            <a:ext cx="6057900" cy="5664200"/>
          </a:xfrm>
        </p:spPr>
        <p:txBody>
          <a:bodyPr/>
          <a:lstStyle/>
          <a:p>
            <a:pPr lvl="1" eaLnBrk="1" hangingPunct="1"/>
            <a:r>
              <a:rPr lang="en-US" sz="2000" dirty="0" smtClean="0"/>
              <a:t>Engineering controls</a:t>
            </a:r>
          </a:p>
          <a:p>
            <a:pPr lvl="2" eaLnBrk="1" hangingPunct="1"/>
            <a:r>
              <a:rPr lang="en-US" sz="1800" dirty="0" smtClean="0"/>
              <a:t>Ventilation systems</a:t>
            </a:r>
          </a:p>
          <a:p>
            <a:pPr lvl="2" eaLnBrk="1" hangingPunct="1"/>
            <a:r>
              <a:rPr lang="en-US" sz="1800" dirty="0" smtClean="0"/>
              <a:t>_______________ systems</a:t>
            </a:r>
          </a:p>
          <a:p>
            <a:pPr lvl="2" eaLnBrk="1" hangingPunct="1"/>
            <a:r>
              <a:rPr lang="en-US" sz="1800" dirty="0" smtClean="0"/>
              <a:t>Dust control systems</a:t>
            </a:r>
          </a:p>
          <a:p>
            <a:pPr lvl="2" eaLnBrk="1" hangingPunct="1"/>
            <a:r>
              <a:rPr lang="en-US" sz="1800" dirty="0" smtClean="0"/>
              <a:t>_______________ for dipping and coating operations.</a:t>
            </a:r>
          </a:p>
          <a:p>
            <a:pPr lvl="1" eaLnBrk="1" hangingPunct="1"/>
            <a:r>
              <a:rPr lang="en-US" sz="2000" dirty="0" smtClean="0"/>
              <a:t>PPE</a:t>
            </a:r>
          </a:p>
          <a:p>
            <a:pPr lvl="2"/>
            <a:r>
              <a:rPr lang="en-US" sz="1800" dirty="0" smtClean="0"/>
              <a:t>Goggles when working with dust or liquids</a:t>
            </a:r>
          </a:p>
          <a:p>
            <a:pPr lvl="2"/>
            <a:r>
              <a:rPr lang="en-US" sz="1800" dirty="0" smtClean="0"/>
              <a:t>_______________ when using chemicals in a potential splash situation</a:t>
            </a:r>
          </a:p>
          <a:p>
            <a:pPr lvl="2"/>
            <a:r>
              <a:rPr lang="en-US" sz="1800" dirty="0" smtClean="0"/>
              <a:t>Specific skin protection, such as gloves and _______________ </a:t>
            </a:r>
          </a:p>
          <a:p>
            <a:pPr lvl="2"/>
            <a:r>
              <a:rPr lang="en-US" sz="1800" dirty="0" smtClean="0"/>
              <a:t>Respiratory protection when _______________ is inadequate.</a:t>
            </a:r>
          </a:p>
          <a:p>
            <a:pPr lvl="1" eaLnBrk="1" hangingPunct="1"/>
            <a:r>
              <a:rPr lang="en-US" sz="2000" dirty="0" smtClean="0"/>
              <a:t>Hygiene (ex. hand washing)</a:t>
            </a:r>
          </a:p>
        </p:txBody>
      </p:sp>
      <p:pic>
        <p:nvPicPr>
          <p:cNvPr id="31748" name="Picture 15" descr="ventilation f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84900" y="2057400"/>
            <a:ext cx="2387600" cy="2763838"/>
          </a:xfrm>
          <a:ln>
            <a:solidFill>
              <a:schemeClr val="tx1"/>
            </a:solidFill>
            <a:miter lim="800000"/>
            <a:headEnd/>
            <a:tailEnd/>
          </a:ln>
        </p:spPr>
      </p:pic>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2020381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smtClean="0"/>
              <a:t>Spills and Leaks   </a:t>
            </a:r>
          </a:p>
        </p:txBody>
      </p:sp>
      <p:sp>
        <p:nvSpPr>
          <p:cNvPr id="33795" name="Rectangle 5"/>
          <p:cNvSpPr>
            <a:spLocks noGrp="1" noChangeArrowheads="1"/>
          </p:cNvSpPr>
          <p:nvPr>
            <p:ph type="body" sz="half" idx="1"/>
          </p:nvPr>
        </p:nvSpPr>
        <p:spPr/>
        <p:txBody>
          <a:bodyPr/>
          <a:lstStyle/>
          <a:p>
            <a:pPr lvl="1" eaLnBrk="1" hangingPunct="1"/>
            <a:r>
              <a:rPr lang="en-US" sz="2400" dirty="0" smtClean="0"/>
              <a:t>Evacuation and isolation of area</a:t>
            </a:r>
          </a:p>
          <a:p>
            <a:pPr lvl="1" eaLnBrk="1" hangingPunct="1"/>
            <a:r>
              <a:rPr lang="en-US" sz="2400" dirty="0" smtClean="0"/>
              <a:t>Evaluation by _______________</a:t>
            </a:r>
          </a:p>
          <a:p>
            <a:pPr lvl="1" eaLnBrk="1" hangingPunct="1"/>
            <a:r>
              <a:rPr lang="en-US" sz="2400" dirty="0" smtClean="0"/>
              <a:t>Containment</a:t>
            </a:r>
          </a:p>
          <a:p>
            <a:pPr lvl="1" eaLnBrk="1" hangingPunct="1"/>
            <a:r>
              <a:rPr lang="en-US" sz="2400" dirty="0" smtClean="0"/>
              <a:t>Cleanup</a:t>
            </a:r>
          </a:p>
        </p:txBody>
      </p:sp>
      <p:pic>
        <p:nvPicPr>
          <p:cNvPr id="32772" name="Picture 7" descr="Chemical spill hazmat cleanu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057400"/>
            <a:ext cx="3619500" cy="4191000"/>
          </a:xfrm>
          <a:ln>
            <a:solidFill>
              <a:schemeClr val="tx1"/>
            </a:solidFill>
            <a:miter lim="800000"/>
            <a:headEnd/>
            <a:tailEnd/>
          </a:ln>
        </p:spPr>
      </p:pic>
      <p:sp>
        <p:nvSpPr>
          <p:cNvPr id="3277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3175786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idx="1"/>
          </p:nvPr>
        </p:nvSpPr>
        <p:spPr/>
        <p:txBody>
          <a:bodyPr/>
          <a:lstStyle/>
          <a:p>
            <a:pPr lvl="1" eaLnBrk="1" hangingPunct="1"/>
            <a:r>
              <a:rPr lang="en-US" dirty="0" smtClean="0"/>
              <a:t>Purpose of the MSDS</a:t>
            </a:r>
          </a:p>
          <a:p>
            <a:pPr lvl="1" eaLnBrk="1" hangingPunct="1"/>
            <a:r>
              <a:rPr lang="en-US" dirty="0" smtClean="0"/>
              <a:t>How to access an MSDS</a:t>
            </a:r>
          </a:p>
          <a:p>
            <a:pPr lvl="1" eaLnBrk="1" hangingPunct="1"/>
            <a:r>
              <a:rPr lang="en-US" dirty="0" smtClean="0"/>
              <a:t>How to find and interpret essential safety and health information</a:t>
            </a:r>
          </a:p>
          <a:p>
            <a:pPr lvl="1" eaLnBrk="1" hangingPunct="1"/>
            <a:r>
              <a:rPr lang="en-US" dirty="0" smtClean="0"/>
              <a:t>How to use MSDS information to protect against chemical hazards</a:t>
            </a:r>
          </a:p>
        </p:txBody>
      </p:sp>
      <p:sp>
        <p:nvSpPr>
          <p:cNvPr id="1536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15364" name="Rectangle 4"/>
          <p:cNvSpPr>
            <a:spLocks noGrp="1" noChangeArrowheads="1"/>
          </p:cNvSpPr>
          <p:nvPr>
            <p:ph type="title"/>
          </p:nvPr>
        </p:nvSpPr>
        <p:spPr/>
        <p:txBody>
          <a:bodyPr/>
          <a:lstStyle/>
          <a:p>
            <a:pPr eaLnBrk="1" hangingPunct="1"/>
            <a:r>
              <a:rPr lang="en-US" smtClean="0"/>
              <a:t>What You Need to Know</a:t>
            </a:r>
          </a:p>
        </p:txBody>
      </p:sp>
    </p:spTree>
    <p:extLst>
      <p:ext uri="{BB962C8B-B14F-4D97-AF65-F5344CB8AC3E}">
        <p14:creationId xmlns:p14="http://schemas.microsoft.com/office/powerpoint/2010/main" val="990764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723900" y="723900"/>
            <a:ext cx="7518400" cy="1143000"/>
          </a:xfrm>
        </p:spPr>
        <p:txBody>
          <a:bodyPr/>
          <a:lstStyle/>
          <a:p>
            <a:pPr eaLnBrk="1" hangingPunct="1"/>
            <a:r>
              <a:rPr lang="en-US" smtClean="0"/>
              <a:t>First Aid   </a:t>
            </a:r>
          </a:p>
        </p:txBody>
      </p:sp>
      <p:sp>
        <p:nvSpPr>
          <p:cNvPr id="34819" name="Rectangle 5"/>
          <p:cNvSpPr>
            <a:spLocks noGrp="1" noChangeArrowheads="1"/>
          </p:cNvSpPr>
          <p:nvPr>
            <p:ph type="body" sz="half" idx="1"/>
          </p:nvPr>
        </p:nvSpPr>
        <p:spPr>
          <a:xfrm>
            <a:off x="127000" y="1714500"/>
            <a:ext cx="4762500" cy="4622800"/>
          </a:xfrm>
        </p:spPr>
        <p:txBody>
          <a:bodyPr>
            <a:normAutofit lnSpcReduction="10000"/>
          </a:bodyPr>
          <a:lstStyle/>
          <a:p>
            <a:pPr lvl="1" eaLnBrk="1" hangingPunct="1">
              <a:defRPr/>
            </a:pPr>
            <a:r>
              <a:rPr lang="en-US" sz="2000" dirty="0" smtClean="0"/>
              <a:t>Eyes</a:t>
            </a:r>
          </a:p>
          <a:p>
            <a:pPr lvl="2" eaLnBrk="1" hangingPunct="1">
              <a:defRPr/>
            </a:pPr>
            <a:r>
              <a:rPr lang="en-US" sz="1800" dirty="0" smtClean="0"/>
              <a:t>flush with water for _______________ and then see a doctor</a:t>
            </a:r>
          </a:p>
          <a:p>
            <a:pPr lvl="1" eaLnBrk="1" hangingPunct="1">
              <a:defRPr/>
            </a:pPr>
            <a:r>
              <a:rPr lang="en-US" sz="2000" dirty="0" smtClean="0"/>
              <a:t>Skin</a:t>
            </a:r>
          </a:p>
          <a:p>
            <a:pPr lvl="2" eaLnBrk="1" hangingPunct="1">
              <a:defRPr/>
            </a:pPr>
            <a:r>
              <a:rPr lang="en-US" sz="1800" dirty="0" smtClean="0"/>
              <a:t>wash with soap and water and continue __________ the affected area for 15 minutes (unless chemical reacts with water)</a:t>
            </a:r>
          </a:p>
          <a:p>
            <a:pPr lvl="1" eaLnBrk="1" hangingPunct="1">
              <a:defRPr/>
            </a:pPr>
            <a:r>
              <a:rPr lang="en-US" sz="2000" dirty="0" smtClean="0"/>
              <a:t>Inhalation</a:t>
            </a:r>
          </a:p>
          <a:p>
            <a:pPr lvl="2" eaLnBrk="1" hangingPunct="1">
              <a:defRPr/>
            </a:pPr>
            <a:r>
              <a:rPr lang="en-US" sz="1800" dirty="0"/>
              <a:t>m</a:t>
            </a:r>
            <a:r>
              <a:rPr lang="en-US" sz="1800" dirty="0" smtClean="0"/>
              <a:t>ove to a location with ________________</a:t>
            </a:r>
          </a:p>
          <a:p>
            <a:pPr lvl="1" eaLnBrk="1" hangingPunct="1">
              <a:defRPr/>
            </a:pPr>
            <a:r>
              <a:rPr lang="en-US" sz="2000" dirty="0" smtClean="0"/>
              <a:t>Ingestion</a:t>
            </a:r>
          </a:p>
          <a:p>
            <a:pPr lvl="2" eaLnBrk="1" hangingPunct="1">
              <a:defRPr/>
            </a:pPr>
            <a:r>
              <a:rPr lang="en-US" sz="1800" dirty="0"/>
              <a:t>s</a:t>
            </a:r>
            <a:r>
              <a:rPr lang="en-US" sz="1800" dirty="0" smtClean="0"/>
              <a:t>eek medical attention</a:t>
            </a:r>
          </a:p>
          <a:p>
            <a:pPr lvl="1" eaLnBrk="1" hangingPunct="1">
              <a:defRPr/>
            </a:pPr>
            <a:r>
              <a:rPr lang="en-US" sz="2000" dirty="0" smtClean="0"/>
              <a:t>Notes to physician</a:t>
            </a:r>
          </a:p>
          <a:p>
            <a:pPr marL="411163" lvl="1" indent="0" eaLnBrk="1" hangingPunct="1">
              <a:buFont typeface="Wingdings" pitchFamily="2" charset="2"/>
              <a:buNone/>
              <a:defRPr/>
            </a:pPr>
            <a:endParaRPr lang="en-US" dirty="0" smtClean="0"/>
          </a:p>
        </p:txBody>
      </p:sp>
      <p:pic>
        <p:nvPicPr>
          <p:cNvPr id="33796" name="Picture 9" descr="shower-eyewash 3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14900" y="2032000"/>
            <a:ext cx="3619500" cy="4191000"/>
          </a:xfrm>
          <a:noFill/>
          <a:ln>
            <a:solidFill>
              <a:schemeClr val="tx1"/>
            </a:solidFill>
            <a:miter lim="800000"/>
            <a:headEnd/>
            <a:tailEnd/>
          </a:ln>
        </p:spPr>
      </p:pic>
      <p:sp>
        <p:nvSpPr>
          <p:cNvPr id="3379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3603008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idx="1"/>
          </p:nvPr>
        </p:nvSpPr>
        <p:spPr/>
        <p:txBody>
          <a:bodyPr/>
          <a:lstStyle/>
          <a:p>
            <a:pPr lvl="1" eaLnBrk="1" hangingPunct="1">
              <a:defRPr/>
            </a:pPr>
            <a:r>
              <a:rPr lang="en-US" dirty="0" smtClean="0"/>
              <a:t>Some MSDSs may contain additional useful information. For example:</a:t>
            </a:r>
          </a:p>
          <a:p>
            <a:pPr marL="411163" lvl="1" indent="0" eaLnBrk="1" hangingPunct="1">
              <a:buFont typeface="Wingdings" pitchFamily="2" charset="2"/>
              <a:buNone/>
              <a:defRPr/>
            </a:pPr>
            <a:endParaRPr lang="en-US" dirty="0" smtClean="0"/>
          </a:p>
          <a:p>
            <a:pPr lvl="2" eaLnBrk="1" hangingPunct="1">
              <a:defRPr/>
            </a:pPr>
            <a:r>
              <a:rPr lang="en-US" dirty="0" smtClean="0"/>
              <a:t>Ecological: how it could affect the _______________</a:t>
            </a:r>
          </a:p>
          <a:p>
            <a:pPr lvl="2" eaLnBrk="1" hangingPunct="1">
              <a:defRPr/>
            </a:pPr>
            <a:r>
              <a:rPr lang="en-US" dirty="0" smtClean="0"/>
              <a:t>_______________: how it was tested for health hazards</a:t>
            </a:r>
          </a:p>
          <a:p>
            <a:pPr lvl="2" eaLnBrk="1" hangingPunct="1">
              <a:defRPr/>
            </a:pPr>
            <a:r>
              <a:rPr lang="en-US" dirty="0" smtClean="0"/>
              <a:t>Transportation: _______________ information</a:t>
            </a:r>
          </a:p>
          <a:p>
            <a:pPr lvl="2" eaLnBrk="1" hangingPunct="1">
              <a:defRPr/>
            </a:pPr>
            <a:r>
              <a:rPr lang="en-US" dirty="0" smtClean="0"/>
              <a:t>Regulatory: OSHA, EPA, or other ________________ that apply to the chemical or state reporting requirements</a:t>
            </a:r>
          </a:p>
          <a:p>
            <a:pPr marL="0" indent="0" eaLnBrk="1" hangingPunct="1">
              <a:buFont typeface="Wingdings" pitchFamily="2" charset="2"/>
              <a:buNone/>
              <a:defRPr/>
            </a:pPr>
            <a:endParaRPr lang="en-US" dirty="0" smtClean="0"/>
          </a:p>
        </p:txBody>
      </p:sp>
      <p:sp>
        <p:nvSpPr>
          <p:cNvPr id="3481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34820" name="Rectangle 4"/>
          <p:cNvSpPr>
            <a:spLocks noGrp="1" noChangeArrowheads="1"/>
          </p:cNvSpPr>
          <p:nvPr>
            <p:ph type="title"/>
          </p:nvPr>
        </p:nvSpPr>
        <p:spPr/>
        <p:txBody>
          <a:bodyPr/>
          <a:lstStyle/>
          <a:p>
            <a:pPr eaLnBrk="1" hangingPunct="1"/>
            <a:r>
              <a:rPr lang="en-US" smtClean="0"/>
              <a:t>Additional Information   </a:t>
            </a:r>
          </a:p>
        </p:txBody>
      </p:sp>
    </p:spTree>
    <p:extLst>
      <p:ext uri="{BB962C8B-B14F-4D97-AF65-F5344CB8AC3E}">
        <p14:creationId xmlns:p14="http://schemas.microsoft.com/office/powerpoint/2010/main" val="2609974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mtClean="0"/>
              <a:t>Label Information   </a:t>
            </a:r>
          </a:p>
        </p:txBody>
      </p:sp>
      <p:sp>
        <p:nvSpPr>
          <p:cNvPr id="38915" name="Rectangle 5"/>
          <p:cNvSpPr>
            <a:spLocks noGrp="1" noChangeArrowheads="1"/>
          </p:cNvSpPr>
          <p:nvPr>
            <p:ph type="body" sz="half" idx="1"/>
          </p:nvPr>
        </p:nvSpPr>
        <p:spPr>
          <a:xfrm>
            <a:off x="177800" y="1841500"/>
            <a:ext cx="5486400" cy="4013200"/>
          </a:xfrm>
        </p:spPr>
        <p:txBody>
          <a:bodyPr/>
          <a:lstStyle/>
          <a:p>
            <a:pPr lvl="1" eaLnBrk="1" hangingPunct="1"/>
            <a:r>
              <a:rPr lang="en-US" sz="2000" dirty="0" smtClean="0"/>
              <a:t>Some MSDS may include a copy of the chemical label (Remember NFPA color and number warning system??)</a:t>
            </a:r>
          </a:p>
          <a:p>
            <a:pPr lvl="2" eaLnBrk="1" hangingPunct="1"/>
            <a:r>
              <a:rPr lang="en-US" sz="1800" dirty="0" smtClean="0"/>
              <a:t>Health = __________</a:t>
            </a:r>
          </a:p>
          <a:p>
            <a:pPr lvl="2" eaLnBrk="1" hangingPunct="1"/>
            <a:r>
              <a:rPr lang="en-US" sz="1800" dirty="0" smtClean="0"/>
              <a:t>Flammability = Red</a:t>
            </a:r>
          </a:p>
          <a:p>
            <a:pPr lvl="2" eaLnBrk="1" hangingPunct="1"/>
            <a:r>
              <a:rPr lang="en-US" sz="1800" dirty="0" smtClean="0"/>
              <a:t>Instability or </a:t>
            </a:r>
            <a:br>
              <a:rPr lang="en-US" sz="1800" dirty="0" smtClean="0"/>
            </a:br>
            <a:r>
              <a:rPr lang="en-US" sz="1800" dirty="0" smtClean="0"/>
              <a:t>Reactivity = _______________</a:t>
            </a:r>
          </a:p>
          <a:p>
            <a:pPr lvl="2" eaLnBrk="1" hangingPunct="1"/>
            <a:r>
              <a:rPr lang="en-US" sz="1800" dirty="0" smtClean="0"/>
              <a:t>Other hazards or _______________= White</a:t>
            </a:r>
          </a:p>
          <a:p>
            <a:pPr lvl="2" eaLnBrk="1" hangingPunct="1"/>
            <a:r>
              <a:rPr lang="en-US" sz="1800" dirty="0" smtClean="0"/>
              <a:t>Scale: 0 (no hazard) </a:t>
            </a:r>
            <a:br>
              <a:rPr lang="en-US" sz="1800" dirty="0" smtClean="0"/>
            </a:br>
            <a:r>
              <a:rPr lang="en-US" sz="1800" dirty="0" smtClean="0"/>
              <a:t>to 4 (extreme hazard) </a:t>
            </a:r>
          </a:p>
        </p:txBody>
      </p:sp>
      <p:pic>
        <p:nvPicPr>
          <p:cNvPr id="35844" name="Picture 7" descr="NFPA hazard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64200" y="2057400"/>
            <a:ext cx="2908300" cy="3367088"/>
          </a:xfrm>
          <a:ln>
            <a:solidFill>
              <a:schemeClr val="tx1"/>
            </a:solidFill>
            <a:miter lim="800000"/>
            <a:headEnd/>
            <a:tailEnd/>
          </a:ln>
        </p:spPr>
      </p:pic>
      <p:sp>
        <p:nvSpPr>
          <p:cNvPr id="3584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99735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idx="1"/>
          </p:nvPr>
        </p:nvSpPr>
        <p:spPr/>
        <p:txBody>
          <a:bodyPr/>
          <a:lstStyle/>
          <a:p>
            <a:pPr lvl="1" eaLnBrk="1" hangingPunct="1"/>
            <a:r>
              <a:rPr lang="en-US" dirty="0" smtClean="0"/>
              <a:t>The MSDS is the foundation of _______________</a:t>
            </a:r>
          </a:p>
          <a:p>
            <a:pPr lvl="1" eaLnBrk="1" hangingPunct="1"/>
            <a:r>
              <a:rPr lang="en-US" dirty="0" smtClean="0"/>
              <a:t>MSDSs must be accessible at _______________</a:t>
            </a:r>
          </a:p>
          <a:p>
            <a:pPr lvl="1" eaLnBrk="1" hangingPunct="1"/>
            <a:r>
              <a:rPr lang="en-US" dirty="0" smtClean="0"/>
              <a:t>Always read the __________ before working with a chemical</a:t>
            </a:r>
          </a:p>
          <a:p>
            <a:pPr lvl="1" eaLnBrk="1" hangingPunct="1"/>
            <a:r>
              <a:rPr lang="en-US" dirty="0" smtClean="0"/>
              <a:t>Ask </a:t>
            </a:r>
            <a:r>
              <a:rPr lang="en-US" smtClean="0"/>
              <a:t>an ______________ </a:t>
            </a:r>
            <a:r>
              <a:rPr lang="en-US" dirty="0" smtClean="0"/>
              <a:t>if you still have questions about hazards or precautions    </a:t>
            </a:r>
          </a:p>
        </p:txBody>
      </p:sp>
      <p:sp>
        <p:nvSpPr>
          <p:cNvPr id="3686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36868" name="Rectangle 4"/>
          <p:cNvSpPr>
            <a:spLocks noGrp="1" noChangeArrowheads="1"/>
          </p:cNvSpPr>
          <p:nvPr>
            <p:ph type="title"/>
          </p:nvPr>
        </p:nvSpPr>
        <p:spPr/>
        <p:txBody>
          <a:bodyPr/>
          <a:lstStyle/>
          <a:p>
            <a:pPr eaLnBrk="1" hangingPunct="1"/>
            <a:r>
              <a:rPr lang="en-US" smtClean="0"/>
              <a:t>Key Points to Remember   </a:t>
            </a:r>
          </a:p>
        </p:txBody>
      </p:sp>
    </p:spTree>
    <p:extLst>
      <p:ext uri="{BB962C8B-B14F-4D97-AF65-F5344CB8AC3E}">
        <p14:creationId xmlns:p14="http://schemas.microsoft.com/office/powerpoint/2010/main" val="2601085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idx="1"/>
          </p:nvPr>
        </p:nvSpPr>
        <p:spPr>
          <a:xfrm>
            <a:off x="177800" y="2019300"/>
            <a:ext cx="8623300" cy="4241800"/>
          </a:xfrm>
        </p:spPr>
        <p:txBody>
          <a:bodyPr/>
          <a:lstStyle/>
          <a:p>
            <a:pPr lvl="1" eaLnBrk="1" hangingPunct="1"/>
            <a:r>
              <a:rPr lang="en-US" sz="2000" b="1" dirty="0" smtClean="0"/>
              <a:t>OSHA’s Hazard Communication Standard—also </a:t>
            </a:r>
            <a:r>
              <a:rPr lang="en-US" sz="2000" dirty="0" smtClean="0"/>
              <a:t>known as the “__________________” law—is based on the idea that you have a right to know about hazardous chemicals you use on the job and a need to know how to work safely with those chemicals</a:t>
            </a:r>
          </a:p>
          <a:p>
            <a:pPr lvl="1" eaLnBrk="1" hangingPunct="1"/>
            <a:r>
              <a:rPr lang="en-US" sz="2000" b="1" dirty="0" smtClean="0"/>
              <a:t>Right-to-know information </a:t>
            </a:r>
            <a:r>
              <a:rPr lang="en-US" sz="2000" dirty="0" smtClean="0"/>
              <a:t>is communicated in a number of ways, including the ____________, container labels, _____________, and safety training sessions like this one.</a:t>
            </a:r>
          </a:p>
          <a:p>
            <a:pPr lvl="1" eaLnBrk="1" hangingPunct="1"/>
            <a:r>
              <a:rPr lang="en-US" sz="2000" b="1" dirty="0" smtClean="0"/>
              <a:t>The MSDS </a:t>
            </a:r>
            <a:r>
              <a:rPr lang="en-US" sz="2000" dirty="0" smtClean="0"/>
              <a:t>is the key to all this information because the information found on labels, on signs, and in training is typically based on the information found in the MSDS. There is an MSDS for each ____________________ in the workplace. </a:t>
            </a:r>
          </a:p>
        </p:txBody>
      </p:sp>
      <p:sp>
        <p:nvSpPr>
          <p:cNvPr id="163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16388" name="Rectangle 4"/>
          <p:cNvSpPr>
            <a:spLocks noGrp="1" noChangeArrowheads="1"/>
          </p:cNvSpPr>
          <p:nvPr>
            <p:ph type="title"/>
          </p:nvPr>
        </p:nvSpPr>
        <p:spPr/>
        <p:txBody>
          <a:bodyPr/>
          <a:lstStyle/>
          <a:p>
            <a:pPr eaLnBrk="1" hangingPunct="1"/>
            <a:r>
              <a:rPr lang="en-US" smtClean="0"/>
              <a:t>Right to Know  </a:t>
            </a:r>
          </a:p>
        </p:txBody>
      </p:sp>
    </p:spTree>
    <p:extLst>
      <p:ext uri="{BB962C8B-B14F-4D97-AF65-F5344CB8AC3E}">
        <p14:creationId xmlns:p14="http://schemas.microsoft.com/office/powerpoint/2010/main" val="1330526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idx="1"/>
          </p:nvPr>
        </p:nvSpPr>
        <p:spPr>
          <a:xfrm>
            <a:off x="88900" y="1993900"/>
            <a:ext cx="9055100" cy="4254500"/>
          </a:xfrm>
        </p:spPr>
        <p:txBody>
          <a:bodyPr/>
          <a:lstStyle/>
          <a:p>
            <a:pPr lvl="1" eaLnBrk="1" hangingPunct="1"/>
            <a:r>
              <a:rPr lang="en-US" sz="2000" b="1" smtClean="0"/>
              <a:t>Chemical manufacturers: </a:t>
            </a:r>
            <a:r>
              <a:rPr lang="en-US" sz="2000" smtClean="0"/>
              <a:t>Determine the hazards of the chemical products they make and provide an MSDS for each product. The Hazard Communication Standard also requires manufacturers to label chemical containers.</a:t>
            </a:r>
          </a:p>
          <a:p>
            <a:pPr lvl="1" eaLnBrk="1" hangingPunct="1"/>
            <a:r>
              <a:rPr lang="en-US" sz="2000" b="1" smtClean="0"/>
              <a:t>Employers:</a:t>
            </a:r>
            <a:r>
              <a:rPr lang="en-US" sz="2000" smtClean="0"/>
              <a:t> Must make the MSDS available to all employees and train them to understand the hazards of the chemical and the precautions they need to take to prevent injuries and illness. They must also identify and label hazardous material containers and have a written Hazard Communication Program. </a:t>
            </a:r>
          </a:p>
          <a:p>
            <a:pPr lvl="1" eaLnBrk="1" hangingPunct="1"/>
            <a:r>
              <a:rPr lang="en-US" sz="2000" b="1" smtClean="0"/>
              <a:t>Employee (YOU): </a:t>
            </a:r>
            <a:r>
              <a:rPr lang="en-US" sz="2000" smtClean="0"/>
              <a:t>Must read the MSDS so that you can identify chemical hazards and understand how to work safely with the chemical. You are also required to read the labels on chemical containers before using chemicals. </a:t>
            </a:r>
          </a:p>
        </p:txBody>
      </p:sp>
      <p:sp>
        <p:nvSpPr>
          <p:cNvPr id="1741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17412" name="Rectangle 6"/>
          <p:cNvSpPr>
            <a:spLocks noGrp="1" noChangeArrowheads="1"/>
          </p:cNvSpPr>
          <p:nvPr>
            <p:ph type="title"/>
          </p:nvPr>
        </p:nvSpPr>
        <p:spPr/>
        <p:txBody>
          <a:bodyPr/>
          <a:lstStyle/>
          <a:p>
            <a:pPr eaLnBrk="1" hangingPunct="1"/>
            <a:r>
              <a:rPr lang="en-US" smtClean="0"/>
              <a:t>MSDS and Hazard Communication</a:t>
            </a:r>
          </a:p>
        </p:txBody>
      </p:sp>
    </p:spTree>
    <p:extLst>
      <p:ext uri="{BB962C8B-B14F-4D97-AF65-F5344CB8AC3E}">
        <p14:creationId xmlns:p14="http://schemas.microsoft.com/office/powerpoint/2010/main" val="652351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idx="1"/>
          </p:nvPr>
        </p:nvSpPr>
        <p:spPr/>
        <p:txBody>
          <a:bodyPr/>
          <a:lstStyle/>
          <a:p>
            <a:pPr eaLnBrk="1" hangingPunct="1"/>
            <a:r>
              <a:rPr lang="en-US" dirty="0" smtClean="0"/>
              <a:t>The MSDS tells you:</a:t>
            </a:r>
          </a:p>
          <a:p>
            <a:pPr lvl="1" eaLnBrk="1" hangingPunct="1"/>
            <a:r>
              <a:rPr lang="en-US" dirty="0" smtClean="0"/>
              <a:t>What _______________ are contained in a product</a:t>
            </a:r>
          </a:p>
          <a:p>
            <a:pPr lvl="1" eaLnBrk="1" hangingPunct="1"/>
            <a:r>
              <a:rPr lang="en-US" dirty="0" smtClean="0"/>
              <a:t>What the _______________ are</a:t>
            </a:r>
          </a:p>
          <a:p>
            <a:pPr lvl="1" eaLnBrk="1" hangingPunct="1"/>
            <a:r>
              <a:rPr lang="en-US" dirty="0" smtClean="0"/>
              <a:t>What _______________ you need to take</a:t>
            </a:r>
          </a:p>
          <a:p>
            <a:pPr lvl="1" eaLnBrk="1" hangingPunct="1"/>
            <a:r>
              <a:rPr lang="en-US" dirty="0" smtClean="0"/>
              <a:t>What to do in the event of a __________ or _______________</a:t>
            </a:r>
          </a:p>
        </p:txBody>
      </p:sp>
      <p:sp>
        <p:nvSpPr>
          <p:cNvPr id="1843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18436" name="Rectangle 4"/>
          <p:cNvSpPr>
            <a:spLocks noGrp="1" noChangeArrowheads="1"/>
          </p:cNvSpPr>
          <p:nvPr>
            <p:ph type="title"/>
          </p:nvPr>
        </p:nvSpPr>
        <p:spPr/>
        <p:txBody>
          <a:bodyPr>
            <a:normAutofit fontScale="90000"/>
          </a:bodyPr>
          <a:lstStyle/>
          <a:p>
            <a:pPr eaLnBrk="1" hangingPunct="1"/>
            <a:r>
              <a:rPr lang="en-US" smtClean="0"/>
              <a:t>MSDS—The Foundation </a:t>
            </a:r>
            <a:br>
              <a:rPr lang="en-US" smtClean="0"/>
            </a:br>
            <a:r>
              <a:rPr lang="en-US" smtClean="0"/>
              <a:t>of Chemical Safety  </a:t>
            </a:r>
          </a:p>
        </p:txBody>
      </p:sp>
    </p:spTree>
    <p:extLst>
      <p:ext uri="{BB962C8B-B14F-4D97-AF65-F5344CB8AC3E}">
        <p14:creationId xmlns:p14="http://schemas.microsoft.com/office/powerpoint/2010/main" val="83615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Accessing an MSDS  </a:t>
            </a:r>
          </a:p>
        </p:txBody>
      </p:sp>
      <p:sp>
        <p:nvSpPr>
          <p:cNvPr id="19459" name="Rectangle 5"/>
          <p:cNvSpPr>
            <a:spLocks noGrp="1" noChangeArrowheads="1"/>
          </p:cNvSpPr>
          <p:nvPr>
            <p:ph type="body" sz="half" idx="1"/>
          </p:nvPr>
        </p:nvSpPr>
        <p:spPr>
          <a:xfrm>
            <a:off x="203200" y="2057400"/>
            <a:ext cx="4686300" cy="4191000"/>
          </a:xfrm>
        </p:spPr>
        <p:txBody>
          <a:bodyPr/>
          <a:lstStyle/>
          <a:p>
            <a:pPr lvl="1" eaLnBrk="1" hangingPunct="1"/>
            <a:r>
              <a:rPr lang="en-US" sz="2800" dirty="0" smtClean="0"/>
              <a:t>Chemical list as index to _______________</a:t>
            </a:r>
          </a:p>
          <a:p>
            <a:pPr lvl="1" eaLnBrk="1" hangingPunct="1"/>
            <a:r>
              <a:rPr lang="en-US" sz="2800" dirty="0" smtClean="0"/>
              <a:t>Accessible 24 hours per day</a:t>
            </a:r>
          </a:p>
          <a:p>
            <a:pPr lvl="1" eaLnBrk="1" hangingPunct="1"/>
            <a:r>
              <a:rPr lang="en-US" sz="2800" dirty="0" smtClean="0"/>
              <a:t>Types of Systems:</a:t>
            </a:r>
          </a:p>
          <a:p>
            <a:pPr lvl="2" eaLnBrk="1" hangingPunct="1"/>
            <a:r>
              <a:rPr lang="en-US" sz="2400" dirty="0" smtClean="0"/>
              <a:t>_______________</a:t>
            </a:r>
          </a:p>
          <a:p>
            <a:pPr lvl="2" eaLnBrk="1" hangingPunct="1"/>
            <a:r>
              <a:rPr lang="en-US" sz="2400" dirty="0" smtClean="0"/>
              <a:t>_____________________</a:t>
            </a:r>
          </a:p>
        </p:txBody>
      </p:sp>
      <p:pic>
        <p:nvPicPr>
          <p:cNvPr id="19460" name="Picture 7" descr="MSDS Binder on wal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5875" y="2057400"/>
            <a:ext cx="3333750" cy="4191000"/>
          </a:xfrm>
          <a:ln>
            <a:solidFill>
              <a:schemeClr val="tx1"/>
            </a:solidFill>
            <a:miter lim="800000"/>
            <a:headEnd/>
            <a:tailEnd/>
          </a:ln>
        </p:spPr>
      </p:pic>
      <p:sp>
        <p:nvSpPr>
          <p:cNvPr id="1946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133806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mtClean="0"/>
              <a:t>MSDS Formats  </a:t>
            </a:r>
          </a:p>
        </p:txBody>
      </p:sp>
      <p:sp>
        <p:nvSpPr>
          <p:cNvPr id="20483" name="Rectangle 5"/>
          <p:cNvSpPr>
            <a:spLocks noGrp="1" noChangeArrowheads="1"/>
          </p:cNvSpPr>
          <p:nvPr>
            <p:ph type="body" sz="half" idx="1"/>
          </p:nvPr>
        </p:nvSpPr>
        <p:spPr>
          <a:xfrm>
            <a:off x="127000" y="1625600"/>
            <a:ext cx="4787900" cy="5041900"/>
          </a:xfrm>
        </p:spPr>
        <p:txBody>
          <a:bodyPr/>
          <a:lstStyle/>
          <a:p>
            <a:pPr lvl="1" eaLnBrk="1" hangingPunct="1"/>
            <a:r>
              <a:rPr lang="en-US" sz="1700" dirty="0" smtClean="0"/>
              <a:t>The right-to-know law does not require a standard format for MSDSs. Chemical manufacturers can decide how required information is arranged in the document. </a:t>
            </a:r>
          </a:p>
          <a:p>
            <a:pPr lvl="1" eaLnBrk="1" hangingPunct="1"/>
            <a:r>
              <a:rPr lang="en-US" sz="1700" dirty="0" smtClean="0"/>
              <a:t>Section __________ &amp; __________may vary</a:t>
            </a:r>
          </a:p>
          <a:p>
            <a:pPr lvl="1"/>
            <a:r>
              <a:rPr lang="en-US" sz="1700" dirty="0" smtClean="0"/>
              <a:t>In the past, most MSDSs had _______________</a:t>
            </a:r>
          </a:p>
          <a:p>
            <a:pPr lvl="1"/>
            <a:r>
              <a:rPr lang="en-US" sz="1700" dirty="0" smtClean="0"/>
              <a:t>Recently, OSHA has recommended a  format designed by the American National Standards Institute (ANSI). The _______________ has 16 sections and is more organized and comprehensive than the 8-section format. OSHA recommends the ANSI format because it is easier to find information.</a:t>
            </a:r>
          </a:p>
          <a:p>
            <a:pPr lvl="1" eaLnBrk="1" hangingPunct="1"/>
            <a:r>
              <a:rPr lang="en-US" sz="1700" dirty="0" smtClean="0"/>
              <a:t>Same basic information provided regardless of format</a:t>
            </a:r>
          </a:p>
        </p:txBody>
      </p:sp>
      <p:pic>
        <p:nvPicPr>
          <p:cNvPr id="20484" name="Picture 11" descr="MSDS collage med r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30800" y="2135188"/>
            <a:ext cx="3695700" cy="4111625"/>
          </a:xfrm>
          <a:noFill/>
        </p:spPr>
      </p:pic>
      <p:sp>
        <p:nvSpPr>
          <p:cNvPr id="2048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Tree>
    <p:extLst>
      <p:ext uri="{BB962C8B-B14F-4D97-AF65-F5344CB8AC3E}">
        <p14:creationId xmlns:p14="http://schemas.microsoft.com/office/powerpoint/2010/main" val="35963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idx="1"/>
          </p:nvPr>
        </p:nvSpPr>
        <p:spPr/>
        <p:txBody>
          <a:bodyPr/>
          <a:lstStyle/>
          <a:p>
            <a:pPr lvl="1" eaLnBrk="1" hangingPunct="1"/>
            <a:r>
              <a:rPr lang="en-US" sz="2800" dirty="0" smtClean="0"/>
              <a:t>Manufacturer name, address, and _______________</a:t>
            </a:r>
          </a:p>
          <a:p>
            <a:pPr lvl="1" eaLnBrk="1" hangingPunct="1"/>
            <a:r>
              <a:rPr lang="en-US" sz="2800" dirty="0" smtClean="0"/>
              <a:t>Emergency phone number (spills, exposures and treatment)</a:t>
            </a:r>
          </a:p>
          <a:p>
            <a:pPr lvl="1" eaLnBrk="1" hangingPunct="1"/>
            <a:r>
              <a:rPr lang="en-US" sz="2800" dirty="0" smtClean="0"/>
              <a:t>Name of __________ (brand name, chemical name, chemical product and product number)</a:t>
            </a:r>
          </a:p>
          <a:p>
            <a:pPr lvl="1" eaLnBrk="1" hangingPunct="1"/>
            <a:r>
              <a:rPr lang="en-US" sz="2800" dirty="0" smtClean="0"/>
              <a:t>__________ of MSDS  (up-to-date information)</a:t>
            </a:r>
          </a:p>
        </p:txBody>
      </p:sp>
      <p:sp>
        <p:nvSpPr>
          <p:cNvPr id="2150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21508" name="Rectangle 4"/>
          <p:cNvSpPr>
            <a:spLocks noGrp="1" noChangeArrowheads="1"/>
          </p:cNvSpPr>
          <p:nvPr>
            <p:ph type="title"/>
          </p:nvPr>
        </p:nvSpPr>
        <p:spPr>
          <a:xfrm>
            <a:off x="688975" y="431800"/>
            <a:ext cx="7756525" cy="1192213"/>
          </a:xfrm>
        </p:spPr>
        <p:txBody>
          <a:bodyPr>
            <a:normAutofit fontScale="90000"/>
          </a:bodyPr>
          <a:lstStyle/>
          <a:p>
            <a:pPr eaLnBrk="1" hangingPunct="1"/>
            <a:r>
              <a:rPr lang="en-US" sz="4400" smtClean="0"/>
              <a:t>Contents of an MSDS: </a:t>
            </a:r>
            <a:br>
              <a:rPr lang="en-US" sz="4400" smtClean="0"/>
            </a:br>
            <a:r>
              <a:rPr lang="en-US" sz="4400" smtClean="0"/>
              <a:t>Product Information   </a:t>
            </a:r>
          </a:p>
        </p:txBody>
      </p:sp>
    </p:spTree>
    <p:extLst>
      <p:ext uri="{BB962C8B-B14F-4D97-AF65-F5344CB8AC3E}">
        <p14:creationId xmlns:p14="http://schemas.microsoft.com/office/powerpoint/2010/main" val="398455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idx="1"/>
          </p:nvPr>
        </p:nvSpPr>
        <p:spPr/>
        <p:txBody>
          <a:bodyPr/>
          <a:lstStyle/>
          <a:p>
            <a:pPr lvl="1" eaLnBrk="1" hangingPunct="1"/>
            <a:r>
              <a:rPr lang="en-US" sz="2800" dirty="0" smtClean="0"/>
              <a:t>Hazardous chemical __________</a:t>
            </a:r>
          </a:p>
          <a:p>
            <a:pPr lvl="1" eaLnBrk="1" hangingPunct="1"/>
            <a:r>
              <a:rPr lang="en-US" sz="2800" dirty="0" smtClean="0"/>
              <a:t>Percentage of chemical in product</a:t>
            </a:r>
          </a:p>
          <a:p>
            <a:pPr lvl="1" eaLnBrk="1" hangingPunct="1"/>
            <a:r>
              <a:rPr lang="en-US" sz="2800" dirty="0" smtClean="0"/>
              <a:t>Nonhazardous _______________</a:t>
            </a:r>
          </a:p>
          <a:p>
            <a:pPr lvl="1" eaLnBrk="1" hangingPunct="1"/>
            <a:r>
              <a:rPr lang="en-US" sz="2800" dirty="0" smtClean="0"/>
              <a:t>Trade secrets – Provide hazards, safety information and first-aid procedures without disclosing ingredients for ____________________.</a:t>
            </a:r>
          </a:p>
        </p:txBody>
      </p:sp>
      <p:sp>
        <p:nvSpPr>
          <p:cNvPr id="2253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80" charset="0"/>
              </a:defRPr>
            </a:lvl1pPr>
            <a:lvl2pPr marL="742950" indent="-285750">
              <a:defRPr sz="2400">
                <a:solidFill>
                  <a:schemeClr val="tx1"/>
                </a:solidFill>
                <a:latin typeface="Times New Roman" pitchFamily="-80" charset="0"/>
              </a:defRPr>
            </a:lvl2pPr>
            <a:lvl3pPr marL="1143000" indent="-228600">
              <a:defRPr sz="2400">
                <a:solidFill>
                  <a:schemeClr val="tx1"/>
                </a:solidFill>
                <a:latin typeface="Times New Roman" pitchFamily="-80" charset="0"/>
              </a:defRPr>
            </a:lvl3pPr>
            <a:lvl4pPr marL="1600200" indent="-228600">
              <a:defRPr sz="2400">
                <a:solidFill>
                  <a:schemeClr val="tx1"/>
                </a:solidFill>
                <a:latin typeface="Times New Roman" pitchFamily="-80" charset="0"/>
              </a:defRPr>
            </a:lvl4pPr>
            <a:lvl5pPr marL="2057400" indent="-22860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endParaRPr lang="en-US" sz="1200" smtClean="0">
              <a:solidFill>
                <a:schemeClr val="tx2"/>
              </a:solidFill>
              <a:latin typeface="Garamond" pitchFamily="1" charset="0"/>
            </a:endParaRPr>
          </a:p>
          <a:p>
            <a:endParaRPr lang="en-US" sz="1200" smtClean="0">
              <a:solidFill>
                <a:schemeClr val="tx2"/>
              </a:solidFill>
            </a:endParaRPr>
          </a:p>
        </p:txBody>
      </p:sp>
      <p:sp>
        <p:nvSpPr>
          <p:cNvPr id="22532" name="Rectangle 4"/>
          <p:cNvSpPr>
            <a:spLocks noGrp="1" noChangeArrowheads="1"/>
          </p:cNvSpPr>
          <p:nvPr>
            <p:ph type="title"/>
          </p:nvPr>
        </p:nvSpPr>
        <p:spPr/>
        <p:txBody>
          <a:bodyPr/>
          <a:lstStyle/>
          <a:p>
            <a:pPr eaLnBrk="1" hangingPunct="1"/>
            <a:r>
              <a:rPr lang="en-US" smtClean="0"/>
              <a:t>Chemical Ingredients   </a:t>
            </a:r>
          </a:p>
        </p:txBody>
      </p:sp>
    </p:spTree>
    <p:extLst>
      <p:ext uri="{BB962C8B-B14F-4D97-AF65-F5344CB8AC3E}">
        <p14:creationId xmlns:p14="http://schemas.microsoft.com/office/powerpoint/2010/main" val="2806977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1093</Words>
  <Application>Microsoft Office PowerPoint</Application>
  <PresentationFormat>On-screen Show (4:3)</PresentationFormat>
  <Paragraphs>151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Material Safety Data Sheets</vt:lpstr>
      <vt:lpstr>What You Need to Know</vt:lpstr>
      <vt:lpstr>Right to Know  </vt:lpstr>
      <vt:lpstr>MSDS and Hazard Communication</vt:lpstr>
      <vt:lpstr>MSDS—The Foundation  of Chemical Safety  </vt:lpstr>
      <vt:lpstr>Accessing an MSDS  </vt:lpstr>
      <vt:lpstr>MSDS Formats  </vt:lpstr>
      <vt:lpstr>Contents of an MSDS:  Product Information   </vt:lpstr>
      <vt:lpstr>Chemical Ingredients   </vt:lpstr>
      <vt:lpstr>Exposure Limits   </vt:lpstr>
      <vt:lpstr>Physical Properties   </vt:lpstr>
      <vt:lpstr>Health Hazards   </vt:lpstr>
      <vt:lpstr>Fire and Explosion Data   </vt:lpstr>
      <vt:lpstr>Fire Data (cont.)   </vt:lpstr>
      <vt:lpstr>Reactivity Information   </vt:lpstr>
      <vt:lpstr>Reactivity Information (cont.)   </vt:lpstr>
      <vt:lpstr>Safe Handling Precautions   </vt:lpstr>
      <vt:lpstr>Exposure Control   </vt:lpstr>
      <vt:lpstr>Spills and Leaks   </vt:lpstr>
      <vt:lpstr>First Aid   </vt:lpstr>
      <vt:lpstr>Additional Information   </vt:lpstr>
      <vt:lpstr>Label Information   </vt:lpstr>
      <vt:lpstr>Key Points to Remember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Safety Data Sheets</dc:title>
  <dc:creator>Tracy Brett</dc:creator>
  <cp:lastModifiedBy>Tracy Brett</cp:lastModifiedBy>
  <cp:revision>23</cp:revision>
  <dcterms:created xsi:type="dcterms:W3CDTF">2013-05-31T16:46:42Z</dcterms:created>
  <dcterms:modified xsi:type="dcterms:W3CDTF">2013-05-31T17:36:02Z</dcterms:modified>
</cp:coreProperties>
</file>